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2" r:id="rId2"/>
    <p:sldId id="272" r:id="rId3"/>
    <p:sldId id="263" r:id="rId4"/>
    <p:sldId id="261" r:id="rId5"/>
    <p:sldId id="257" r:id="rId6"/>
    <p:sldId id="264" r:id="rId7"/>
    <p:sldId id="269" r:id="rId8"/>
    <p:sldId id="265" r:id="rId9"/>
    <p:sldId id="270" r:id="rId10"/>
    <p:sldId id="271" r:id="rId11"/>
    <p:sldId id="273" r:id="rId12"/>
    <p:sldId id="267" r:id="rId13"/>
    <p:sldId id="275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1383" autoAdjust="0"/>
  </p:normalViewPr>
  <p:slideViewPr>
    <p:cSldViewPr>
      <p:cViewPr varScale="1">
        <p:scale>
          <a:sx n="106" d="100"/>
          <a:sy n="106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3B3-6959-4332-A1D5-C587C0C6F8DE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31AAF-A585-4D05-AC94-A36A5D5A1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Introduce the grid on CA overview map</a:t>
            </a:r>
          </a:p>
          <a:p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Show grid as a fxn of: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in grid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of day (6 steps)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Wind direction (6 steps)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Chemical species: CO and NOx</a:t>
            </a:r>
          </a:p>
          <a:p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Using the grid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Aggregating the data when appropriate</a:t>
            </a:r>
          </a:p>
          <a:p>
            <a:pPr lvl="1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Identifying key sample locations</a:t>
            </a:r>
          </a:p>
          <a:p>
            <a:pPr lvl="2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Ports</a:t>
            </a:r>
          </a:p>
          <a:p>
            <a:pPr lvl="2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Airport</a:t>
            </a:r>
          </a:p>
          <a:p>
            <a:pPr lvl="2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Coastal LA</a:t>
            </a:r>
          </a:p>
          <a:p>
            <a:pPr lvl="2"/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Santa Cruz</a:t>
            </a:r>
          </a:p>
          <a:p>
            <a:pPr lvl="2"/>
            <a:r>
              <a:rPr lang="en-US" sz="1200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Carquinez</a:t>
            </a:r>
            <a:r>
              <a:rPr lang="en-US" sz="12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Strait/Sacramento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1AAF-A585-4D05-AC94-A36A5D5A15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Watching the mix change as a function of wind direction</a:t>
            </a:r>
          </a:p>
          <a:p>
            <a:r>
              <a:rPr lang="en-US" sz="1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Why do highest Ox mixing ratios coincide with S and SW flow?</a:t>
            </a:r>
          </a:p>
          <a:p>
            <a:r>
              <a:rPr lang="en-US" sz="1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How does time of day correlate with wind direction?</a:t>
            </a:r>
          </a:p>
          <a:p>
            <a:r>
              <a:rPr lang="en-US" sz="1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Dividing the grid into regions:  Inshore/offshore LA basin (LA and Orange Counties)</a:t>
            </a:r>
          </a:p>
          <a:p>
            <a:r>
              <a:rPr lang="en-US" sz="10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Two grid cells removed from grouping:  LAX and ports (special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1AAF-A585-4D05-AC94-A36A5D5A15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9664A2-051E-4450-987B-BD4171143A9D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E6308B-E9B0-486B-AB88-43112CCD4C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7.jpeg"/><Relationship Id="rId7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56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</a:t>
            </a:r>
          </a:p>
          <a:p>
            <a:pPr algn="ctr"/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11-Jan-2011</a:t>
            </a:r>
          </a:p>
          <a:p>
            <a:pPr algn="ctr"/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Characterizing near-shore and off-shore air masses in southern CA during CalNex</a:t>
            </a:r>
          </a:p>
          <a:p>
            <a:pPr algn="ctr"/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Brian Lerner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1, 2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Jim Johnson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3, 4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Eric Williams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1, 2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NOAA ESRL CSD, Boulder CO</a:t>
            </a:r>
          </a:p>
          <a:p>
            <a:pPr algn="ctr"/>
            <a:r>
              <a:rPr lang="en-US" sz="1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CIRES, University of Colorado at Boulder</a:t>
            </a:r>
          </a:p>
          <a:p>
            <a:pPr algn="ctr"/>
            <a:r>
              <a:rPr lang="en-US" sz="1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NOAA PMEL, Seattle WA</a:t>
            </a:r>
          </a:p>
          <a:p>
            <a:pPr algn="ctr"/>
            <a:r>
              <a:rPr lang="en-US" sz="1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JISAO, University of Washington</a:t>
            </a:r>
          </a:p>
          <a:p>
            <a:pPr algn="l"/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5678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Dividing the grid into regions:  near-shore/off-shore LA basin (LA and Orange Counties)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Two grid cells removed from grouping:  LAX and ports (special cases)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7040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Aggregating the data by location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oCA_map_gr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0549" y="1443990"/>
            <a:ext cx="3779520" cy="3737610"/>
          </a:xfrm>
          <a:prstGeom prst="rect">
            <a:avLst/>
          </a:prstGeom>
        </p:spPr>
      </p:pic>
      <p:pic>
        <p:nvPicPr>
          <p:cNvPr id="17" name="Picture 16" descr="Inshore_Win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43" y="1295400"/>
            <a:ext cx="2511742" cy="2286000"/>
          </a:xfrm>
          <a:prstGeom prst="rect">
            <a:avLst/>
          </a:prstGeom>
        </p:spPr>
      </p:pic>
      <p:pic>
        <p:nvPicPr>
          <p:cNvPr id="18" name="Picture 17" descr="Offshore_Wind_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1" y="3352801"/>
            <a:ext cx="2521934" cy="2282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1295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Near</a:t>
            </a:r>
            <a:endParaRPr lang="en-US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429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Picture 15" descr="SoCA_map_grid_on_off_sh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0546" y="1443990"/>
            <a:ext cx="3779520" cy="373761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775199" y="2446867"/>
            <a:ext cx="254001" cy="245534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43474" y="2792940"/>
            <a:ext cx="254001" cy="245534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So. CA:  CO, NO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" name="Picture 24" descr="Inshore_CO_NOy_Ox_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427321"/>
            <a:ext cx="6485096" cy="2001679"/>
          </a:xfrm>
          <a:prstGeom prst="rect">
            <a:avLst/>
          </a:prstGeom>
        </p:spPr>
      </p:pic>
      <p:pic>
        <p:nvPicPr>
          <p:cNvPr id="26" name="Picture 25" descr="Offshore_CO_NOy_Ox_Ro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3565207"/>
            <a:ext cx="6502242" cy="19973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58235" y="3115236"/>
            <a:ext cx="3810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5254226"/>
            <a:ext cx="3810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CO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2211" y="3133165"/>
            <a:ext cx="770963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NO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y</a:t>
            </a:r>
            <a:endParaRPr lang="en-US" sz="105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6695" y="5277309"/>
            <a:ext cx="770963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NO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NO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y</a:t>
            </a:r>
            <a:endParaRPr lang="en-US" sz="105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73035" y="5257800"/>
            <a:ext cx="6096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sz="105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5105" y="3130259"/>
            <a:ext cx="6096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 O</a:t>
            </a:r>
            <a:r>
              <a:rPr lang="en-US" sz="1050" b="1" baseline="-25000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sz="1050" b="1" baseline="-25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3335 -0.0053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9583 4.44444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9618 0.0002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8333 0.0087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75 -0.0023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19" grpId="1"/>
      <p:bldP spid="24" grpId="0"/>
      <p:bldP spid="24" grpId="1"/>
      <p:bldP spid="27" grpId="0" animBg="1"/>
      <p:bldP spid="27" grpId="1" animBg="1"/>
      <p:bldP spid="28" grpId="0" animBg="1"/>
      <p:bldP spid="28" grpId="1" animBg="1"/>
      <p:bldP spid="20" grpId="0" animBg="1"/>
      <p:bldP spid="22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7040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further look at off-shore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Offshore_O3_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582001" cy="40912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2600" y="1905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vs. CO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can we make sense of this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scatterplot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3653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 a digression . . 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So. CA:  CO, NO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B_to_Mont_time_se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3200400" cy="3429000"/>
          </a:xfrm>
          <a:prstGeom prst="rect">
            <a:avLst/>
          </a:prstGeom>
        </p:spPr>
      </p:pic>
      <p:pic>
        <p:nvPicPr>
          <p:cNvPr id="16" name="Picture 15" descr="SB_to_Mont_time_series_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200400" cy="3429000"/>
          </a:xfrm>
          <a:prstGeom prst="rect">
            <a:avLst/>
          </a:prstGeom>
        </p:spPr>
      </p:pic>
      <p:pic>
        <p:nvPicPr>
          <p:cNvPr id="14" name="Picture 13" descr="SB_to_Mont_O3_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9440" y="3962400"/>
            <a:ext cx="2651760" cy="24145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5" name="Picture 14" descr="SB_to_Mont_O3_CO_c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2667" y="3962400"/>
            <a:ext cx="2651760" cy="24145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7" name="Picture 16" descr="SB_to_Mont_O3_CO_cl_lin_f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962400"/>
            <a:ext cx="2651760" cy="24145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marine background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CA_overview_map_O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1295400"/>
            <a:ext cx="3067050" cy="50692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rot="20511904">
            <a:off x="6604129" y="3070746"/>
            <a:ext cx="505303" cy="1759150"/>
          </a:xfrm>
          <a:prstGeom prst="roundRect">
            <a:avLst/>
          </a:prstGeom>
          <a:solidFill>
            <a:srgbClr val="C0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2057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&lt; 0.25 ppbv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Radon &lt; 200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20" descr="surface2006081806010806011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1447800"/>
            <a:ext cx="4867275" cy="48606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Marine air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953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 likely from mixing of clean tropical and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 old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polluted air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8.33333E-7 3.33333E-6 L -0.01615 -0.1555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7040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further look at off-shore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Offshore_O3_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582001" cy="40912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Characterizing LA bight air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182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the SB-Monterrey air compare with So. CA off-shore air?</a:t>
            </a:r>
          </a:p>
        </p:txBody>
      </p:sp>
      <p:pic>
        <p:nvPicPr>
          <p:cNvPr id="29" name="Picture 28" descr="Offshore_O3_CO_w_clean_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pic>
        <p:nvPicPr>
          <p:cNvPr id="30" name="Picture 29" descr="Offshore_O3_CO_w_clean_fit_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0" y="3048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Finding a correlation in the off-shore data: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reasonable?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0" y="425827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Increasing slope = more processing</a:t>
            </a:r>
          </a:p>
        </p:txBody>
      </p:sp>
      <p:pic>
        <p:nvPicPr>
          <p:cNvPr id="17" name="Picture 16" descr="Offshore_O3_CO_w_clean_rev_fit_ex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pic>
        <p:nvPicPr>
          <p:cNvPr id="18" name="Picture 17" descr="Offshore_O3_CO_w_clean_rev_fit_ex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pic>
        <p:nvPicPr>
          <p:cNvPr id="19" name="Picture 18" descr="Offshore_O3_CO_w_clean_rev_fit_ex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pic>
        <p:nvPicPr>
          <p:cNvPr id="22" name="Picture 21" descr="Offshore_O3_CO_w_clean_rev_fit_ext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pic>
        <p:nvPicPr>
          <p:cNvPr id="23" name="Picture 22" descr="Offshore_O3_CO_w_clean_rev_fit_ext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1752600"/>
            <a:ext cx="4582002" cy="4091225"/>
          </a:xfrm>
          <a:prstGeom prst="rect">
            <a:avLst/>
          </a:prstGeom>
        </p:spPr>
      </p:pic>
      <p:sp>
        <p:nvSpPr>
          <p:cNvPr id="37" name="Circular Arrow 36"/>
          <p:cNvSpPr/>
          <p:nvPr/>
        </p:nvSpPr>
        <p:spPr>
          <a:xfrm rot="14736363" flipV="1">
            <a:off x="2337133" y="1745479"/>
            <a:ext cx="2285337" cy="1752600"/>
          </a:xfrm>
          <a:prstGeom prst="circularArrow">
            <a:avLst>
              <a:gd name="adj1" fmla="val 12500"/>
              <a:gd name="adj2" fmla="val 727567"/>
              <a:gd name="adj3" fmla="val 20457681"/>
              <a:gd name="adj4" fmla="val 10800000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 to do?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382000" cy="1295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well does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Flexpart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predict CO, NOy, etc. at ship location?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we characterize the source and age of the ozone-enriched air off-shore?	</a:t>
            </a:r>
          </a:p>
          <a:p>
            <a:pPr>
              <a:buClr>
                <a:srgbClr val="FFFF00"/>
              </a:buClr>
            </a:pP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does air transported across LA basin to Pasadena compare to air that ages over the water?</a:t>
            </a:r>
          </a:p>
          <a:p>
            <a:pPr>
              <a:buClr>
                <a:srgbClr val="FFFF00"/>
              </a:buClr>
              <a:buNone/>
            </a:pPr>
            <a:endParaRPr lang="en-US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056" y="762000"/>
            <a:ext cx="82296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447800"/>
            <a:ext cx="86106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Evaluating dataset by location important to making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sense of observations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9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Near-shore air shows marked differences in photochemical processing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as a function of wind direction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9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Off-shore air generally well-mixed, independent of wind direction</a:t>
            </a:r>
          </a:p>
          <a:p>
            <a:pPr marL="731520" lvl="1" indent="-274320">
              <a:spcBef>
                <a:spcPct val="20000"/>
              </a:spcBef>
              <a:buClr>
                <a:srgbClr val="FFFF00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OVOCs?  Organic acids?  SOA?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</a:p>
          <a:p>
            <a:pPr algn="l"/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Data overview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676400"/>
            <a:ext cx="861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Review of measurements; status of data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“Cleaning” the data of influence from Atlantis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Gridding the data by location</a:t>
            </a:r>
          </a:p>
          <a:p>
            <a:pPr marL="457200" indent="-457200">
              <a:buAutoNum type="arabicPeriod"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Characterizing near-shore / off-shore air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CO, NO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Wind direction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Photochemical age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 marine vs. Los Angeles bight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3124200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1-min resolution files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Gas-phase species: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NO, NO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NO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CO, CO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2,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endParaRPr lang="en-US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Directly measured photolysis rates: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NO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→O[1D]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Derived photolysis rates: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ClNO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Cl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HONO, HCHO, etc.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Met. data: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T, RH, pressure, wind speed and direction</a:t>
            </a:r>
          </a:p>
          <a:p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1-s resolution data available by request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458200" cy="2133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Overview of measurements</a:t>
            </a:r>
          </a:p>
          <a:p>
            <a:pPr algn="l"/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“Final” data has been posted on the data server:</a:t>
            </a:r>
          </a:p>
          <a:p>
            <a:pPr algn="l"/>
            <a:endParaRPr lang="en-US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algn="l"/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http://www.esrl.noaa.gov/csd/tropchem/2010calnex/	</a:t>
            </a: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overview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is_from_the_G1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940" y="3124200"/>
            <a:ext cx="6169660" cy="332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839199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Sampling</a:t>
            </a:r>
          </a:p>
          <a:p>
            <a:pPr marL="274320" indent="-274320" algn="l">
              <a:buClr>
                <a:srgbClr val="FFFF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algn="l">
              <a:buClr>
                <a:srgbClr val="FFFF00"/>
              </a:buClr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Main inlet and anemometer located at starboard, forward corner of walk-up tower.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4163060"/>
            <a:ext cx="533400" cy="457200"/>
          </a:xfrm>
          <a:prstGeom prst="ellipse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 rot="15215997">
            <a:off x="5275599" y="2145776"/>
            <a:ext cx="3143782" cy="4971027"/>
          </a:xfrm>
          <a:custGeom>
            <a:avLst/>
            <a:gdLst>
              <a:gd name="connsiteX0" fmla="*/ 0 w 2438400"/>
              <a:gd name="connsiteY0" fmla="*/ 2362200 h 2362200"/>
              <a:gd name="connsiteX1" fmla="*/ 590550 w 2438400"/>
              <a:gd name="connsiteY1" fmla="*/ 0 h 2362200"/>
              <a:gd name="connsiteX2" fmla="*/ 1847850 w 2438400"/>
              <a:gd name="connsiteY2" fmla="*/ 0 h 2362200"/>
              <a:gd name="connsiteX3" fmla="*/ 2438400 w 2438400"/>
              <a:gd name="connsiteY3" fmla="*/ 2362200 h 2362200"/>
              <a:gd name="connsiteX4" fmla="*/ 0 w 2438400"/>
              <a:gd name="connsiteY4" fmla="*/ 2362200 h 2362200"/>
              <a:gd name="connsiteX0" fmla="*/ 0 w 2544060"/>
              <a:gd name="connsiteY0" fmla="*/ 2373903 h 2373903"/>
              <a:gd name="connsiteX1" fmla="*/ 590550 w 2544060"/>
              <a:gd name="connsiteY1" fmla="*/ 11703 h 2373903"/>
              <a:gd name="connsiteX2" fmla="*/ 2544060 w 2544060"/>
              <a:gd name="connsiteY2" fmla="*/ 0 h 2373903"/>
              <a:gd name="connsiteX3" fmla="*/ 2438400 w 2544060"/>
              <a:gd name="connsiteY3" fmla="*/ 2373903 h 2373903"/>
              <a:gd name="connsiteX4" fmla="*/ 0 w 2544060"/>
              <a:gd name="connsiteY4" fmla="*/ 2373903 h 2373903"/>
              <a:gd name="connsiteX0" fmla="*/ 0 w 2544060"/>
              <a:gd name="connsiteY0" fmla="*/ 2373903 h 2373903"/>
              <a:gd name="connsiteX1" fmla="*/ 2178929 w 2544060"/>
              <a:gd name="connsiteY1" fmla="*/ 4414 h 2373903"/>
              <a:gd name="connsiteX2" fmla="*/ 2544060 w 2544060"/>
              <a:gd name="connsiteY2" fmla="*/ 0 h 2373903"/>
              <a:gd name="connsiteX3" fmla="*/ 2438400 w 2544060"/>
              <a:gd name="connsiteY3" fmla="*/ 2373903 h 2373903"/>
              <a:gd name="connsiteX4" fmla="*/ 0 w 2544060"/>
              <a:gd name="connsiteY4" fmla="*/ 2373903 h 2373903"/>
              <a:gd name="connsiteX0" fmla="*/ 0 w 3273568"/>
              <a:gd name="connsiteY0" fmla="*/ 2373903 h 2373903"/>
              <a:gd name="connsiteX1" fmla="*/ 2178929 w 3273568"/>
              <a:gd name="connsiteY1" fmla="*/ 4414 h 2373903"/>
              <a:gd name="connsiteX2" fmla="*/ 2544060 w 3273568"/>
              <a:gd name="connsiteY2" fmla="*/ 0 h 2373903"/>
              <a:gd name="connsiteX3" fmla="*/ 3273568 w 3273568"/>
              <a:gd name="connsiteY3" fmla="*/ 1384484 h 2373903"/>
              <a:gd name="connsiteX4" fmla="*/ 0 w 3273568"/>
              <a:gd name="connsiteY4" fmla="*/ 2373903 h 2373903"/>
              <a:gd name="connsiteX0" fmla="*/ 0 w 3384403"/>
              <a:gd name="connsiteY0" fmla="*/ 2373903 h 2373903"/>
              <a:gd name="connsiteX1" fmla="*/ 2178929 w 3384403"/>
              <a:gd name="connsiteY1" fmla="*/ 4414 h 2373903"/>
              <a:gd name="connsiteX2" fmla="*/ 2544060 w 3384403"/>
              <a:gd name="connsiteY2" fmla="*/ 0 h 2373903"/>
              <a:gd name="connsiteX3" fmla="*/ 3384403 w 3384403"/>
              <a:gd name="connsiteY3" fmla="*/ 1395585 h 2373903"/>
              <a:gd name="connsiteX4" fmla="*/ 0 w 3384403"/>
              <a:gd name="connsiteY4" fmla="*/ 2373903 h 2373903"/>
              <a:gd name="connsiteX0" fmla="*/ 259465 w 1205473"/>
              <a:gd name="connsiteY0" fmla="*/ 2489319 h 2489319"/>
              <a:gd name="connsiteX1" fmla="*/ -1 w 1205473"/>
              <a:gd name="connsiteY1" fmla="*/ 4414 h 2489319"/>
              <a:gd name="connsiteX2" fmla="*/ 365130 w 1205473"/>
              <a:gd name="connsiteY2" fmla="*/ 0 h 2489319"/>
              <a:gd name="connsiteX3" fmla="*/ 1205473 w 1205473"/>
              <a:gd name="connsiteY3" fmla="*/ 1395585 h 2489319"/>
              <a:gd name="connsiteX4" fmla="*/ 259465 w 1205473"/>
              <a:gd name="connsiteY4" fmla="*/ 2489319 h 2489319"/>
              <a:gd name="connsiteX0" fmla="*/ 2105888 w 3051896"/>
              <a:gd name="connsiteY0" fmla="*/ 2489319 h 2489319"/>
              <a:gd name="connsiteX1" fmla="*/ 0 w 3051896"/>
              <a:gd name="connsiteY1" fmla="*/ 2278416 h 2489319"/>
              <a:gd name="connsiteX2" fmla="*/ 2211553 w 3051896"/>
              <a:gd name="connsiteY2" fmla="*/ 0 h 2489319"/>
              <a:gd name="connsiteX3" fmla="*/ 3051896 w 3051896"/>
              <a:gd name="connsiteY3" fmla="*/ 1395585 h 2489319"/>
              <a:gd name="connsiteX4" fmla="*/ 2105888 w 3051896"/>
              <a:gd name="connsiteY4" fmla="*/ 2489319 h 2489319"/>
              <a:gd name="connsiteX0" fmla="*/ 2549233 w 3495241"/>
              <a:gd name="connsiteY0" fmla="*/ 2489319 h 2489319"/>
              <a:gd name="connsiteX1" fmla="*/ -1 w 3495241"/>
              <a:gd name="connsiteY1" fmla="*/ 2234015 h 2489319"/>
              <a:gd name="connsiteX2" fmla="*/ 2654898 w 3495241"/>
              <a:gd name="connsiteY2" fmla="*/ 0 h 2489319"/>
              <a:gd name="connsiteX3" fmla="*/ 3495241 w 3495241"/>
              <a:gd name="connsiteY3" fmla="*/ 1395585 h 2489319"/>
              <a:gd name="connsiteX4" fmla="*/ 2549233 w 3495241"/>
              <a:gd name="connsiteY4" fmla="*/ 2489319 h 2489319"/>
              <a:gd name="connsiteX0" fmla="*/ 3103415 w 4049423"/>
              <a:gd name="connsiteY0" fmla="*/ 2489319 h 2489319"/>
              <a:gd name="connsiteX1" fmla="*/ 0 w 4049423"/>
              <a:gd name="connsiteY1" fmla="*/ 2178514 h 2489319"/>
              <a:gd name="connsiteX2" fmla="*/ 3209080 w 4049423"/>
              <a:gd name="connsiteY2" fmla="*/ 0 h 2489319"/>
              <a:gd name="connsiteX3" fmla="*/ 4049423 w 4049423"/>
              <a:gd name="connsiteY3" fmla="*/ 1395585 h 2489319"/>
              <a:gd name="connsiteX4" fmla="*/ 3103415 w 4049423"/>
              <a:gd name="connsiteY4" fmla="*/ 2489319 h 2489319"/>
              <a:gd name="connsiteX0" fmla="*/ 3103415 w 4049423"/>
              <a:gd name="connsiteY0" fmla="*/ 2564749 h 2564749"/>
              <a:gd name="connsiteX1" fmla="*/ 0 w 4049423"/>
              <a:gd name="connsiteY1" fmla="*/ 2253944 h 2564749"/>
              <a:gd name="connsiteX2" fmla="*/ 3274321 w 4049423"/>
              <a:gd name="connsiteY2" fmla="*/ 0 h 2564749"/>
              <a:gd name="connsiteX3" fmla="*/ 4049423 w 4049423"/>
              <a:gd name="connsiteY3" fmla="*/ 1471015 h 2564749"/>
              <a:gd name="connsiteX4" fmla="*/ 3103415 w 4049423"/>
              <a:gd name="connsiteY4" fmla="*/ 2564749 h 2564749"/>
              <a:gd name="connsiteX0" fmla="*/ 3452020 w 4398028"/>
              <a:gd name="connsiteY0" fmla="*/ 2564749 h 2564749"/>
              <a:gd name="connsiteX1" fmla="*/ 0 w 4398028"/>
              <a:gd name="connsiteY1" fmla="*/ 2219033 h 2564749"/>
              <a:gd name="connsiteX2" fmla="*/ 3622926 w 4398028"/>
              <a:gd name="connsiteY2" fmla="*/ 0 h 2564749"/>
              <a:gd name="connsiteX3" fmla="*/ 4398028 w 4398028"/>
              <a:gd name="connsiteY3" fmla="*/ 1471015 h 2564749"/>
              <a:gd name="connsiteX4" fmla="*/ 3452020 w 4398028"/>
              <a:gd name="connsiteY4" fmla="*/ 2564749 h 2564749"/>
              <a:gd name="connsiteX0" fmla="*/ 3452020 w 4545038"/>
              <a:gd name="connsiteY0" fmla="*/ 2564749 h 2564749"/>
              <a:gd name="connsiteX1" fmla="*/ 0 w 4545038"/>
              <a:gd name="connsiteY1" fmla="*/ 2219033 h 2564749"/>
              <a:gd name="connsiteX2" fmla="*/ 3622926 w 4545038"/>
              <a:gd name="connsiteY2" fmla="*/ 0 h 2564749"/>
              <a:gd name="connsiteX3" fmla="*/ 4545038 w 4545038"/>
              <a:gd name="connsiteY3" fmla="*/ 1280826 h 2564749"/>
              <a:gd name="connsiteX4" fmla="*/ 3452020 w 4545038"/>
              <a:gd name="connsiteY4" fmla="*/ 2564749 h 2564749"/>
              <a:gd name="connsiteX0" fmla="*/ 3673692 w 4766710"/>
              <a:gd name="connsiteY0" fmla="*/ 2564749 h 2564749"/>
              <a:gd name="connsiteX1" fmla="*/ 0 w 4766710"/>
              <a:gd name="connsiteY1" fmla="*/ 2196832 h 2564749"/>
              <a:gd name="connsiteX2" fmla="*/ 3844598 w 4766710"/>
              <a:gd name="connsiteY2" fmla="*/ 0 h 2564749"/>
              <a:gd name="connsiteX3" fmla="*/ 4766710 w 4766710"/>
              <a:gd name="connsiteY3" fmla="*/ 1280826 h 2564749"/>
              <a:gd name="connsiteX4" fmla="*/ 3673692 w 4766710"/>
              <a:gd name="connsiteY4" fmla="*/ 2564749 h 2564749"/>
              <a:gd name="connsiteX0" fmla="*/ 3673692 w 4766710"/>
              <a:gd name="connsiteY0" fmla="*/ 2564749 h 2564749"/>
              <a:gd name="connsiteX1" fmla="*/ 0 w 4766710"/>
              <a:gd name="connsiteY1" fmla="*/ 2196832 h 2564749"/>
              <a:gd name="connsiteX2" fmla="*/ 3844598 w 4766710"/>
              <a:gd name="connsiteY2" fmla="*/ 0 h 2564749"/>
              <a:gd name="connsiteX3" fmla="*/ 4766710 w 4766710"/>
              <a:gd name="connsiteY3" fmla="*/ 1280826 h 2564749"/>
              <a:gd name="connsiteX4" fmla="*/ 3673692 w 4766710"/>
              <a:gd name="connsiteY4" fmla="*/ 2564749 h 2564749"/>
              <a:gd name="connsiteX0" fmla="*/ 3673692 w 4766710"/>
              <a:gd name="connsiteY0" fmla="*/ 2564749 h 2564749"/>
              <a:gd name="connsiteX1" fmla="*/ 0 w 4766710"/>
              <a:gd name="connsiteY1" fmla="*/ 2196832 h 2564749"/>
              <a:gd name="connsiteX2" fmla="*/ 3844598 w 4766710"/>
              <a:gd name="connsiteY2" fmla="*/ 0 h 2564749"/>
              <a:gd name="connsiteX3" fmla="*/ 4766710 w 4766710"/>
              <a:gd name="connsiteY3" fmla="*/ 1280826 h 2564749"/>
              <a:gd name="connsiteX4" fmla="*/ 3673692 w 4766710"/>
              <a:gd name="connsiteY4" fmla="*/ 2564749 h 256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6710" h="2564749">
                <a:moveTo>
                  <a:pt x="3673692" y="2564749"/>
                </a:moveTo>
                <a:lnTo>
                  <a:pt x="0" y="2196832"/>
                </a:lnTo>
                <a:lnTo>
                  <a:pt x="3844598" y="0"/>
                </a:lnTo>
                <a:lnTo>
                  <a:pt x="4766710" y="1280826"/>
                </a:lnTo>
                <a:lnTo>
                  <a:pt x="3673692" y="2564749"/>
                </a:lnTo>
                <a:close/>
              </a:path>
            </a:pathLst>
          </a:cu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1470" y="3917208"/>
            <a:ext cx="533400" cy="457200"/>
          </a:xfrm>
          <a:prstGeom prst="ellipse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035314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Due to location of tower relative to Atlantis exhaust stack, data filtered by relative wind direction from stern [135° wedge] and relative wind speed [&lt;  0.02 m/s].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8862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removes ≈ 4.4% of sampling time from the dataset.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overview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Working with the data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6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the data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alNex_time_se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7303769" cy="3646170"/>
          </a:xfrm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Traditionally, we work with data using time series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4987" y="5867400"/>
            <a:ext cx="4014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about another approach?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Working with the data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the data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CA_overview_map_b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295400"/>
            <a:ext cx="3067050" cy="5069205"/>
          </a:xfrm>
          <a:prstGeom prst="rect">
            <a:avLst/>
          </a:prstGeom>
        </p:spPr>
      </p:pic>
      <p:pic>
        <p:nvPicPr>
          <p:cNvPr id="13" name="Picture 12" descr="CA_overview_map_air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" y="1295400"/>
            <a:ext cx="3067050" cy="5069205"/>
          </a:xfrm>
          <a:prstGeom prst="rect">
            <a:avLst/>
          </a:prstGeom>
        </p:spPr>
      </p:pic>
      <p:pic>
        <p:nvPicPr>
          <p:cNvPr id="14" name="Picture 13" descr="CA_overview_map_airport_tr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1295400"/>
            <a:ext cx="3067050" cy="5069205"/>
          </a:xfrm>
          <a:prstGeom prst="rect">
            <a:avLst/>
          </a:prstGeom>
        </p:spPr>
      </p:pic>
      <p:pic>
        <p:nvPicPr>
          <p:cNvPr id="15" name="Picture 14" descr="CA_overview_map_smair_tr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" y="1295400"/>
            <a:ext cx="3067050" cy="5069205"/>
          </a:xfrm>
          <a:prstGeom prst="rect">
            <a:avLst/>
          </a:prstGeom>
        </p:spPr>
      </p:pic>
      <p:pic>
        <p:nvPicPr>
          <p:cNvPr id="16" name="Picture 15" descr="CA_overview_map_smair_track_gri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50" y="1295400"/>
            <a:ext cx="3067050" cy="5069205"/>
          </a:xfrm>
          <a:prstGeom prst="rect">
            <a:avLst/>
          </a:prstGeom>
        </p:spPr>
      </p:pic>
      <p:pic>
        <p:nvPicPr>
          <p:cNvPr id="17" name="Picture 16" descr="CA_overview_map_smair_grid_ti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50" y="1295400"/>
            <a:ext cx="3067049" cy="5069204"/>
          </a:xfrm>
          <a:prstGeom prst="rect">
            <a:avLst/>
          </a:prstGeom>
        </p:spPr>
      </p:pic>
      <p:pic>
        <p:nvPicPr>
          <p:cNvPr id="18" name="Picture 17" descr="surface2006081806010806011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1828800"/>
            <a:ext cx="4171950" cy="416623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 rot="20511904">
            <a:off x="942917" y="2067362"/>
            <a:ext cx="505303" cy="3015717"/>
          </a:xfrm>
          <a:prstGeom prst="roundRect">
            <a:avLst/>
          </a:prstGeom>
          <a:solidFill>
            <a:srgbClr val="C0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</p:cNvCxnSpPr>
          <p:nvPr/>
        </p:nvCxnSpPr>
        <p:spPr>
          <a:xfrm>
            <a:off x="1435670" y="3496582"/>
            <a:ext cx="3288730" cy="25232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9" idx="3"/>
          </p:cNvCxnSpPr>
          <p:nvPr/>
        </p:nvCxnSpPr>
        <p:spPr>
          <a:xfrm rot="10800000" flipV="1">
            <a:off x="1435670" y="1828800"/>
            <a:ext cx="3288730" cy="16677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urface2006081805211205211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1828800"/>
            <a:ext cx="4171950" cy="416623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 rot="20511904">
            <a:off x="1932600" y="4540442"/>
            <a:ext cx="896481" cy="1789301"/>
          </a:xfrm>
          <a:prstGeom prst="roundRect">
            <a:avLst/>
          </a:prstGeom>
          <a:solidFill>
            <a:srgbClr val="C0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>
            <a:off x="2806815" y="5295575"/>
            <a:ext cx="1917585" cy="724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3"/>
          </p:cNvCxnSpPr>
          <p:nvPr/>
        </p:nvCxnSpPr>
        <p:spPr>
          <a:xfrm rot="5400000">
            <a:off x="2032221" y="2603395"/>
            <a:ext cx="3466775" cy="19175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urface2006081806051406051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91050" y="1836631"/>
            <a:ext cx="4171950" cy="41662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 rot="20511904">
            <a:off x="674744" y="1485008"/>
            <a:ext cx="878259" cy="937113"/>
          </a:xfrm>
          <a:prstGeom prst="roundRect">
            <a:avLst/>
          </a:prstGeom>
          <a:solidFill>
            <a:srgbClr val="C00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3"/>
          </p:cNvCxnSpPr>
          <p:nvPr/>
        </p:nvCxnSpPr>
        <p:spPr>
          <a:xfrm>
            <a:off x="1531190" y="1816883"/>
            <a:ext cx="3040810" cy="4202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6" idx="3"/>
          </p:cNvCxnSpPr>
          <p:nvPr/>
        </p:nvCxnSpPr>
        <p:spPr>
          <a:xfrm rot="10800000">
            <a:off x="1531190" y="1816884"/>
            <a:ext cx="3040812" cy="119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Working with the data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So. CA:  CO, NO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144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Putting the data on a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3854 -0.00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1979 0.1963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6" grpId="0" animBg="1"/>
      <p:bldP spid="26" grpId="1" animBg="1"/>
      <p:bldP spid="36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Emissions and photochemistry by location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CA_overview_map_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295400"/>
            <a:ext cx="3067050" cy="5069204"/>
          </a:xfrm>
          <a:prstGeom prst="rect">
            <a:avLst/>
          </a:prstGeom>
        </p:spPr>
      </p:pic>
      <p:pic>
        <p:nvPicPr>
          <p:cNvPr id="6" name="Picture 5" descr="CA_overview_map_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295400"/>
            <a:ext cx="3067050" cy="5069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205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Comparison of CO and O</a:t>
            </a:r>
            <a:r>
              <a:rPr lang="en-US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footprint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065" y="4648200"/>
            <a:ext cx="1371600" cy="14478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4648200"/>
            <a:ext cx="1371600" cy="14478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oCA_map_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306034"/>
            <a:ext cx="3303985" cy="3314700"/>
          </a:xfrm>
          <a:prstGeom prst="rect">
            <a:avLst/>
          </a:prstGeom>
        </p:spPr>
      </p:pic>
      <p:pic>
        <p:nvPicPr>
          <p:cNvPr id="15" name="Picture 14" descr="SoCA_map_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295400"/>
            <a:ext cx="3303985" cy="332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91626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 gradient </a:t>
            </a:r>
            <a:r>
              <a:rPr lang="en-US" sz="2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decreases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 ship moves away from the coast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Ozone gradient </a:t>
            </a:r>
            <a:r>
              <a:rPr lang="en-US" sz="2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increases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 ship moves away from the coast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So. CA:  CO, NO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oCA_map_N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9286" y="1371600"/>
            <a:ext cx="2636044" cy="2651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4191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Observable gradient from coast out to sea: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What about NO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 primarily emitted, but significant NO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measured.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Rapid titration reaction with ozone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+ 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→ NO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Better to consider 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[= NO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+ O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</a:t>
            </a:r>
          </a:p>
        </p:txBody>
      </p:sp>
      <p:pic>
        <p:nvPicPr>
          <p:cNvPr id="15" name="Picture 14" descr="SoCA_map_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2" y="1371600"/>
            <a:ext cx="2643188" cy="2651760"/>
          </a:xfrm>
          <a:prstGeom prst="rect">
            <a:avLst/>
          </a:prstGeom>
        </p:spPr>
      </p:pic>
      <p:pic>
        <p:nvPicPr>
          <p:cNvPr id="16" name="Picture 15" descr="SoCA_map_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371600"/>
            <a:ext cx="2643188" cy="2658904"/>
          </a:xfrm>
          <a:prstGeom prst="rect">
            <a:avLst/>
          </a:prstGeom>
        </p:spPr>
      </p:pic>
      <p:pic>
        <p:nvPicPr>
          <p:cNvPr id="17" name="Picture 16" descr="SoCA_map_N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9286" y="1371600"/>
            <a:ext cx="2636044" cy="2651760"/>
          </a:xfrm>
          <a:prstGeom prst="rect">
            <a:avLst/>
          </a:prstGeom>
        </p:spPr>
      </p:pic>
      <p:pic>
        <p:nvPicPr>
          <p:cNvPr id="18" name="Picture 17" descr="SoCA_map_O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371600"/>
            <a:ext cx="2636044" cy="2658904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7040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Emissions and photochemistry by location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So. CA:  CO, NO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4800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 the species mixing ratios change as a function of wind direction?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7040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Emissions and photochemistry by location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SoCA_CO_NOy_Ox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34" y="1371600"/>
            <a:ext cx="8789670" cy="2800350"/>
          </a:xfrm>
          <a:prstGeom prst="rect">
            <a:avLst/>
          </a:prstGeom>
        </p:spPr>
      </p:pic>
      <p:pic>
        <p:nvPicPr>
          <p:cNvPr id="10" name="Picture 9" descr="SoCA_CO_NOy_Ox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529" y="1371600"/>
            <a:ext cx="8789670" cy="2800350"/>
          </a:xfrm>
          <a:prstGeom prst="rect">
            <a:avLst/>
          </a:prstGeom>
        </p:spPr>
      </p:pic>
      <p:pic>
        <p:nvPicPr>
          <p:cNvPr id="11" name="Picture 10" descr="SoCA_CO_NOy_Ox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pic>
        <p:nvPicPr>
          <p:cNvPr id="13" name="Picture 12" descr="SoCA_CO_NOy_Ox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pic>
        <p:nvPicPr>
          <p:cNvPr id="14" name="Picture 13" descr="SoCA_CO_NOy_Ox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pic>
        <p:nvPicPr>
          <p:cNvPr id="20" name="Picture 19" descr="SoCA_CO_NOy_Ox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pic>
        <p:nvPicPr>
          <p:cNvPr id="22" name="Picture 21" descr="SoCA_CO_NOy_Ox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pic>
        <p:nvPicPr>
          <p:cNvPr id="23" name="Picture 22" descr="SoCA_CO_NOy_Ox_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736" y="1371600"/>
            <a:ext cx="8789670" cy="2800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6528756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CalNex data workshop: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Outline / Data overview / Working with the data /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So. CA:  CO, NO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O</a:t>
            </a:r>
            <a:r>
              <a:rPr lang="en-US" sz="1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 Marine air / Characterizing LA bight air   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17904</TotalTime>
  <Words>1002</Words>
  <Application>Microsoft Office PowerPoint</Application>
  <PresentationFormat>On-screen Show (4:3)</PresentationFormat>
  <Paragraphs>128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Working with the data</vt:lpstr>
      <vt:lpstr>Working with the data</vt:lpstr>
      <vt:lpstr>Emissions and photochemistry by location</vt:lpstr>
      <vt:lpstr>Slide 8</vt:lpstr>
      <vt:lpstr>Slide 9</vt:lpstr>
      <vt:lpstr>Slide 10</vt:lpstr>
      <vt:lpstr>Slide 11</vt:lpstr>
      <vt:lpstr>Characterizing marine background</vt:lpstr>
      <vt:lpstr>Slide 13</vt:lpstr>
      <vt:lpstr>What’s next to do?</vt:lpstr>
    </vt:vector>
  </TitlesOfParts>
  <Company>NOAA ESRL / 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CalNex data talk </dc:title>
  <dc:creator>Brian Lerner</dc:creator>
  <cp:lastModifiedBy>Brian Lerner</cp:lastModifiedBy>
  <cp:revision>1069</cp:revision>
  <dcterms:created xsi:type="dcterms:W3CDTF">2010-12-27T21:00:31Z</dcterms:created>
  <dcterms:modified xsi:type="dcterms:W3CDTF">2011-01-11T02:37:49Z</dcterms:modified>
</cp:coreProperties>
</file>